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74" r:id="rId5"/>
    <p:sldId id="259" r:id="rId6"/>
    <p:sldId id="261" r:id="rId7"/>
    <p:sldId id="311" r:id="rId8"/>
    <p:sldId id="262" r:id="rId9"/>
    <p:sldId id="324" r:id="rId10"/>
    <p:sldId id="312" r:id="rId11"/>
    <p:sldId id="271" r:id="rId12"/>
    <p:sldId id="310" r:id="rId13"/>
    <p:sldId id="272" r:id="rId14"/>
    <p:sldId id="273" r:id="rId15"/>
    <p:sldId id="276" r:id="rId16"/>
    <p:sldId id="313" r:id="rId17"/>
    <p:sldId id="314" r:id="rId18"/>
    <p:sldId id="315" r:id="rId19"/>
    <p:sldId id="316" r:id="rId20"/>
    <p:sldId id="317" r:id="rId21"/>
    <p:sldId id="318" r:id="rId22"/>
    <p:sldId id="263" r:id="rId23"/>
    <p:sldId id="265" r:id="rId24"/>
    <p:sldId id="319" r:id="rId25"/>
    <p:sldId id="283" r:id="rId26"/>
    <p:sldId id="284" r:id="rId27"/>
    <p:sldId id="321" r:id="rId28"/>
    <p:sldId id="320" r:id="rId29"/>
    <p:sldId id="288" r:id="rId30"/>
    <p:sldId id="323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94660"/>
  </p:normalViewPr>
  <p:slideViewPr>
    <p:cSldViewPr>
      <p:cViewPr varScale="1">
        <p:scale>
          <a:sx n="69" d="100"/>
          <a:sy n="69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62696-1F15-4E57-8CCC-4B7D628DDAAE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19ADE-D230-4FD8-ABB5-779321C12D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856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F3BBB-89BD-4370-B634-4D5C1C11FB4E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EDFBD-3C7C-443F-A029-7E13E61D7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67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EDFBD-3C7C-443F-A029-7E13E61D781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28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EDFBD-3C7C-443F-A029-7E13E61D781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60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E4DE-CAC6-4007-93BA-D4B04B18B79A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0FF9-6C15-4092-9EEA-D3D149509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0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E4DE-CAC6-4007-93BA-D4B04B18B79A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0FF9-6C15-4092-9EEA-D3D149509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45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E4DE-CAC6-4007-93BA-D4B04B18B79A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0FF9-6C15-4092-9EEA-D3D149509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15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E4DE-CAC6-4007-93BA-D4B04B18B79A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0FF9-6C15-4092-9EEA-D3D149509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96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E4DE-CAC6-4007-93BA-D4B04B18B79A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0FF9-6C15-4092-9EEA-D3D149509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3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E4DE-CAC6-4007-93BA-D4B04B18B79A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0FF9-6C15-4092-9EEA-D3D149509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35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E4DE-CAC6-4007-93BA-D4B04B18B79A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0FF9-6C15-4092-9EEA-D3D149509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44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E4DE-CAC6-4007-93BA-D4B04B18B79A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0FF9-6C15-4092-9EEA-D3D149509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89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E4DE-CAC6-4007-93BA-D4B04B18B79A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0FF9-6C15-4092-9EEA-D3D149509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35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E4DE-CAC6-4007-93BA-D4B04B18B79A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0FF9-6C15-4092-9EEA-D3D149509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23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E4DE-CAC6-4007-93BA-D4B04B18B79A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0FF9-6C15-4092-9EEA-D3D149509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15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8E4DE-CAC6-4007-93BA-D4B04B18B79A}" type="datetimeFigureOut">
              <a:rPr lang="pt-BR" smtClean="0"/>
              <a:t>18/08/2014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70FF9-6C15-4092-9EEA-D3D149509D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39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387424"/>
            <a:ext cx="8964488" cy="1872208"/>
          </a:xfrm>
        </p:spPr>
        <p:txBody>
          <a:bodyPr>
            <a:normAutofit/>
          </a:bodyPr>
          <a:lstStyle/>
          <a:p>
            <a:r>
              <a:rPr lang="pt-BR" b="1" dirty="0" smtClean="0"/>
              <a:t>A Igreja  “em saída”.</a:t>
            </a:r>
            <a:br>
              <a:rPr lang="pt-BR" b="1" dirty="0" smtClean="0"/>
            </a:br>
            <a:r>
              <a:rPr lang="pt-BR" sz="2400" dirty="0" smtClean="0"/>
              <a:t>Apelo do Papa Francisco em “</a:t>
            </a:r>
            <a:r>
              <a:rPr lang="pt-BR" sz="2400" i="1" dirty="0" smtClean="0"/>
              <a:t>A alegria do Evangelho”</a:t>
            </a:r>
            <a:endParaRPr lang="pt-BR" sz="2400" i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5877272"/>
            <a:ext cx="6840760" cy="766936"/>
          </a:xfrm>
        </p:spPr>
        <p:txBody>
          <a:bodyPr>
            <a:normAutofit/>
          </a:bodyPr>
          <a:lstStyle/>
          <a:p>
            <a:r>
              <a:rPr lang="pt-BR" sz="2800" i="1" dirty="0" smtClean="0">
                <a:solidFill>
                  <a:schemeClr val="tx1"/>
                </a:solidFill>
              </a:rPr>
              <a:t>Roteiro didático de Afonso Murad – 1ª Parte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6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672" y="8531"/>
            <a:ext cx="8229600" cy="1143000"/>
          </a:xfrm>
        </p:spPr>
        <p:txBody>
          <a:bodyPr/>
          <a:lstStyle/>
          <a:p>
            <a:r>
              <a:rPr lang="pt-BR" b="1" dirty="0" smtClean="0"/>
              <a:t>“A Igreja em saída”</a:t>
            </a:r>
            <a:endParaRPr lang="pt-BR" b="1" dirty="0"/>
          </a:p>
        </p:txBody>
      </p:sp>
      <p:pic>
        <p:nvPicPr>
          <p:cNvPr id="3" name="Picture 2" descr="C:\Users\Public\Pictures\fano\f32 igreja barca e afoga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Qual o fundamento bíblico  da Igreja que sai de si para atuar no mundo?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1412776"/>
            <a:ext cx="6012160" cy="55446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dirty="0"/>
              <a:t>Na </a:t>
            </a:r>
            <a:r>
              <a:rPr lang="pt-BR" dirty="0" smtClean="0"/>
              <a:t>Palavra Deus, </a:t>
            </a:r>
            <a:r>
              <a:rPr lang="pt-BR" dirty="0"/>
              <a:t>aparece constantemente este dinamismo de </a:t>
            </a:r>
            <a:r>
              <a:rPr lang="pt-BR" dirty="0" smtClean="0"/>
              <a:t>saída, </a:t>
            </a:r>
            <a:r>
              <a:rPr lang="pt-BR" dirty="0"/>
              <a:t>que Deus </a:t>
            </a:r>
            <a:r>
              <a:rPr lang="pt-BR" dirty="0" smtClean="0"/>
              <a:t>provoca em nós. </a:t>
            </a:r>
            <a:r>
              <a:rPr lang="pt-BR" dirty="0"/>
              <a:t>Abraão aceitou a chamada para partir rumo a uma nova terra (cf. </a:t>
            </a:r>
            <a:r>
              <a:rPr lang="pt-BR" i="1" dirty="0" err="1"/>
              <a:t>Gn</a:t>
            </a:r>
            <a:r>
              <a:rPr lang="pt-BR" dirty="0"/>
              <a:t> 12, 1-3). Moisés ouviu </a:t>
            </a:r>
            <a:r>
              <a:rPr lang="pt-BR" dirty="0" smtClean="0"/>
              <a:t>o apelo: </a:t>
            </a:r>
            <a:r>
              <a:rPr lang="pt-BR" dirty="0"/>
              <a:t>«Vai; </a:t>
            </a:r>
            <a:r>
              <a:rPr lang="pt-BR" dirty="0" smtClean="0"/>
              <a:t>Eu </a:t>
            </a:r>
            <a:r>
              <a:rPr lang="pt-BR" dirty="0"/>
              <a:t>te envio» (</a:t>
            </a:r>
            <a:r>
              <a:rPr lang="pt-BR" i="1" dirty="0" err="1"/>
              <a:t>Ex</a:t>
            </a:r>
            <a:r>
              <a:rPr lang="pt-BR" dirty="0"/>
              <a:t> 3, 10), e fez sair o povo para a terra prometida (cf. </a:t>
            </a:r>
            <a:r>
              <a:rPr lang="pt-BR" i="1" dirty="0" err="1"/>
              <a:t>Ex</a:t>
            </a:r>
            <a:r>
              <a:rPr lang="pt-BR" dirty="0"/>
              <a:t> 3, 17). A </a:t>
            </a:r>
            <a:r>
              <a:rPr lang="pt-BR" dirty="0" smtClean="0"/>
              <a:t>Jeremias, Deus </a:t>
            </a:r>
            <a:r>
              <a:rPr lang="pt-BR" dirty="0"/>
              <a:t>disse: «Irás aonde Eu te enviar» (</a:t>
            </a:r>
            <a:r>
              <a:rPr lang="pt-BR" i="1" dirty="0"/>
              <a:t>Jr</a:t>
            </a:r>
            <a:r>
              <a:rPr lang="pt-BR" dirty="0"/>
              <a:t> 1, 7). </a:t>
            </a:r>
            <a:r>
              <a:rPr lang="pt-BR" dirty="0" smtClean="0"/>
              <a:t>(EG 20)</a:t>
            </a:r>
          </a:p>
        </p:txBody>
      </p:sp>
      <p:pic>
        <p:nvPicPr>
          <p:cNvPr id="1026" name="Picture 2" descr="C:\Users\murad\Pictures\varias\abraão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815771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F</a:t>
            </a:r>
            <a:r>
              <a:rPr lang="pt-BR" sz="3600" b="1" dirty="0" smtClean="0"/>
              <a:t>undamento bíblico da Igreja em missão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30963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Naquele «Ide» </a:t>
            </a:r>
            <a:r>
              <a:rPr lang="pt-BR" dirty="0"/>
              <a:t>de Jesus, estão presentes os cenários e os desafios sempre novos da missão evangelizadora da </a:t>
            </a:r>
            <a:r>
              <a:rPr lang="pt-BR" dirty="0" smtClean="0"/>
              <a:t>Igreja. Todos </a:t>
            </a:r>
            <a:r>
              <a:rPr lang="pt-BR" dirty="0"/>
              <a:t>somos convidados a aceitar esta chamada: sair da própria comodidade e ter a coragem de alcançar todas as periferias que precisam da luz do </a:t>
            </a:r>
            <a:r>
              <a:rPr lang="pt-BR" dirty="0" smtClean="0"/>
              <a:t>Evangelho </a:t>
            </a:r>
            <a:r>
              <a:rPr lang="pt-BR" sz="1800" dirty="0" smtClean="0"/>
              <a:t>(EG 20)</a:t>
            </a:r>
            <a:endParaRPr lang="pt-BR" sz="1800" dirty="0"/>
          </a:p>
        </p:txBody>
      </p:sp>
      <p:pic>
        <p:nvPicPr>
          <p:cNvPr id="4098" name="Picture 2" descr="C:\Users\Public\Pictures\missionarios pelo mu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30949"/>
            <a:ext cx="4464496" cy="296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i="1" dirty="0" smtClean="0"/>
              <a:t>A </a:t>
            </a:r>
            <a:r>
              <a:rPr lang="pt-BR" i="1" dirty="0"/>
              <a:t>alegria do Evangelho, que enche a vida da comunidade dos discípulos, é uma </a:t>
            </a:r>
            <a:r>
              <a:rPr lang="pt-BR" b="1" i="1" dirty="0"/>
              <a:t>alegria missionária.</a:t>
            </a:r>
            <a:r>
              <a:rPr lang="pt-BR" i="1" dirty="0"/>
              <a:t> </a:t>
            </a:r>
            <a:endParaRPr lang="pt-BR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i="1" dirty="0" smtClean="0"/>
              <a:t>Experimentam-na </a:t>
            </a:r>
            <a:r>
              <a:rPr lang="pt-BR" i="1" dirty="0"/>
              <a:t>os </a:t>
            </a:r>
            <a:r>
              <a:rPr lang="pt-BR" i="1" dirty="0" smtClean="0"/>
              <a:t>72 </a:t>
            </a:r>
            <a:r>
              <a:rPr lang="pt-BR" i="1" dirty="0"/>
              <a:t>discípulos, que voltam da missão cheios de alegria (cf. </a:t>
            </a:r>
            <a:r>
              <a:rPr lang="pt-BR" i="1" dirty="0" err="1"/>
              <a:t>Lc</a:t>
            </a:r>
            <a:r>
              <a:rPr lang="pt-BR" i="1" dirty="0"/>
              <a:t> 10, 17). Vive-a Jesus, que exulta de alegria no Espírito Santo e louva o Pai, porque a sua revelação chega aos pobres e aos pequeninos (cf. </a:t>
            </a:r>
            <a:r>
              <a:rPr lang="pt-BR" i="1" dirty="0" err="1"/>
              <a:t>Lc</a:t>
            </a:r>
            <a:r>
              <a:rPr lang="pt-BR" i="1" dirty="0"/>
              <a:t> 10, 21). </a:t>
            </a:r>
            <a:endParaRPr lang="pt-BR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i="1" dirty="0" smtClean="0"/>
              <a:t>Sentem-na</a:t>
            </a:r>
            <a:r>
              <a:rPr lang="pt-BR" i="1" dirty="0"/>
              <a:t>, cheios de admiração, os primeiros que se convertem no Pentecostes, ao ouvir «cada um na sua própria língua» (At 2, 6) a pregação dos Apóstolos. </a:t>
            </a:r>
            <a:endParaRPr lang="pt-BR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t-BR" i="1" dirty="0" smtClean="0"/>
              <a:t>Esta </a:t>
            </a:r>
            <a:r>
              <a:rPr lang="pt-BR" i="1" dirty="0"/>
              <a:t>alegria é um sinal de que o Evangelho foi anunciado e está </a:t>
            </a:r>
            <a:r>
              <a:rPr lang="pt-BR" i="1" dirty="0" smtClean="0"/>
              <a:t>frutificando (EG 21). 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41445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708920"/>
            <a:ext cx="9036496" cy="4149080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pt-BR" dirty="0"/>
              <a:t>A Palavra possui, em si mesma, uma tal potencialidade, que não </a:t>
            </a:r>
            <a:r>
              <a:rPr lang="pt-BR" dirty="0" smtClean="0"/>
              <a:t>podemos </a:t>
            </a:r>
            <a:r>
              <a:rPr lang="pt-BR" dirty="0"/>
              <a:t>prever. O Evangelho fala da semente que, uma vez lançada à terra, cresce por si mesma, inclusive quando o agricultor dorme (cf. </a:t>
            </a:r>
            <a:r>
              <a:rPr lang="pt-BR" i="1" dirty="0"/>
              <a:t>Mc</a:t>
            </a:r>
            <a:r>
              <a:rPr lang="pt-BR" dirty="0"/>
              <a:t> 4, 26-29). </a:t>
            </a:r>
            <a:endParaRPr lang="pt-BR" dirty="0" smtClean="0"/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pt-BR" dirty="0" smtClean="0"/>
              <a:t>A </a:t>
            </a:r>
            <a:r>
              <a:rPr lang="pt-BR" dirty="0"/>
              <a:t>Igreja deve aceitar esta liberdade incontrolável da Palavra, que é eficaz a seu modo e sob formas tão variadas que muitas vezes nos escapam, superando as nossas previsões e quebrando os nossos </a:t>
            </a:r>
            <a:r>
              <a:rPr lang="pt-BR" dirty="0" smtClean="0"/>
              <a:t>esquemas </a:t>
            </a:r>
            <a:r>
              <a:rPr lang="pt-BR" sz="1600" dirty="0" smtClean="0"/>
              <a:t>(EG 22).</a:t>
            </a:r>
            <a:endParaRPr lang="pt-BR" sz="1600" dirty="0"/>
          </a:p>
        </p:txBody>
      </p:sp>
      <p:pic>
        <p:nvPicPr>
          <p:cNvPr id="5123" name="Picture 3" descr="C:\Users\Public\Pictures\imagens vaticano II\biblia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096000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3140968"/>
            <a:ext cx="9144000" cy="4248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i="1" dirty="0" smtClean="0"/>
              <a:t>A </a:t>
            </a:r>
            <a:r>
              <a:rPr lang="pt-BR" i="1" dirty="0"/>
              <a:t>intimidade da Igreja com Jesus é uma </a:t>
            </a:r>
            <a:r>
              <a:rPr lang="pt-BR" b="1" i="1" dirty="0"/>
              <a:t>intimidade itinerante</a:t>
            </a:r>
            <a:r>
              <a:rPr lang="pt-BR" i="1" dirty="0"/>
              <a:t>, e a </a:t>
            </a:r>
            <a:r>
              <a:rPr lang="pt-BR" i="1" dirty="0" smtClean="0"/>
              <a:t>comunhão é missionária. </a:t>
            </a:r>
            <a:r>
              <a:rPr lang="pt-BR" i="1" dirty="0"/>
              <a:t>Fiel </a:t>
            </a:r>
            <a:r>
              <a:rPr lang="pt-BR" i="1" dirty="0" smtClean="0"/>
              <a:t>ao </a:t>
            </a:r>
            <a:r>
              <a:rPr lang="pt-BR" i="1" dirty="0"/>
              <a:t>Mestre, é vital que hoje a Igreja saia para anunciar o Evangelho a todos, em todos os </a:t>
            </a:r>
            <a:r>
              <a:rPr lang="pt-BR" i="1" dirty="0" smtClean="0"/>
              <a:t>lugares</a:t>
            </a:r>
            <a:r>
              <a:rPr lang="pt-BR" i="1" dirty="0"/>
              <a:t>, em todas as ocasiões, sem demora, sem repugnâncias e sem medo. A alegria do Evangelho é para todo o povo, não se pode excluir </a:t>
            </a:r>
            <a:r>
              <a:rPr lang="pt-BR" i="1" dirty="0" smtClean="0"/>
              <a:t>ninguém (EG 23)</a:t>
            </a:r>
          </a:p>
          <a:p>
            <a:pPr marL="0" indent="0">
              <a:spcBef>
                <a:spcPts val="0"/>
              </a:spcBef>
              <a:buNone/>
            </a:pPr>
            <a:endParaRPr lang="pt-BR" i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Public\Pictures\fano\f18 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904655" cy="2951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9046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3600" dirty="0" smtClean="0"/>
              <a:t>A </a:t>
            </a:r>
            <a:r>
              <a:rPr lang="pt-BR" sz="3600" dirty="0"/>
              <a:t>Igreja </a:t>
            </a:r>
            <a:r>
              <a:rPr lang="pt-BR" sz="3600" i="1" dirty="0" smtClean="0"/>
              <a:t>em saída</a:t>
            </a:r>
            <a:r>
              <a:rPr lang="pt-BR" sz="3600" dirty="0" smtClean="0"/>
              <a:t> </a:t>
            </a:r>
            <a:r>
              <a:rPr lang="pt-BR" sz="3600" dirty="0"/>
              <a:t>é a comunidade de discípulos missionários </a:t>
            </a:r>
            <a:r>
              <a:rPr lang="pt-BR" sz="3600" dirty="0" smtClean="0"/>
              <a:t>que apresenta cinco atitudes básicas  (EG 24):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3600" dirty="0" smtClean="0"/>
              <a:t>Tomar a iniciativa (</a:t>
            </a:r>
            <a:r>
              <a:rPr lang="pt-BR" sz="3600" dirty="0" err="1" smtClean="0"/>
              <a:t>aprimeira-se</a:t>
            </a:r>
            <a:r>
              <a:rPr lang="pt-BR" sz="3600" dirty="0" smtClean="0"/>
              <a:t>, ir na frente),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3600" dirty="0" smtClean="0"/>
              <a:t>Envolver-se,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3600" dirty="0" smtClean="0"/>
              <a:t>Acompanhar,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3600" dirty="0" smtClean="0"/>
              <a:t>Frutificar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sz="3600" dirty="0" smtClean="0"/>
              <a:t>Festejar.</a:t>
            </a:r>
          </a:p>
          <a:p>
            <a:pPr marL="0" indent="0">
              <a:spcBef>
                <a:spcPts val="0"/>
              </a:spcBef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064896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(1) Ir na frente</a:t>
            </a:r>
            <a:r>
              <a:rPr lang="pt-BR" sz="3600" dirty="0"/>
              <a:t>: a comunidade missionária experimenta que o Senhor tomou a iniciativa, precedeu-a no amor (1 </a:t>
            </a:r>
            <a:r>
              <a:rPr lang="pt-BR" sz="3600" dirty="0" err="1"/>
              <a:t>Jo</a:t>
            </a:r>
            <a:r>
              <a:rPr lang="pt-BR" sz="3600" dirty="0"/>
              <a:t> 4, 10). Por isso, ela vai à frente, vai ao encontro, procura os afastados e chega às encruzilhadas dos caminhos para convidar os que estão à margem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707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(2) Envolver-se</a:t>
            </a:r>
            <a:r>
              <a:rPr lang="pt-BR" sz="3600" dirty="0"/>
              <a:t>: com obras e gestos, os evangelizadores entram na vida diária dos outros, encurtam as distâncias, abaixam-se e assumem a vida humana, tocando a carne sofredora de Cristo no povo. Contraem assim o “cheiro de ovelha”, e estas escutam a sua voz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6194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95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(3) Acompanhar</a:t>
            </a:r>
            <a:r>
              <a:rPr lang="pt-BR" sz="3600" dirty="0"/>
              <a:t>: a comunidade evangelizadora acompanha a humanidade em todos os seus processos, por mais duros e demorados que sejam. Conhece e suporta as longas esperas. A evangelização exige muita paciência, e evita deter-se nas limitações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56256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3284984"/>
            <a:ext cx="9036496" cy="381532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O Papa Francisco publicou a Exortação Apostólica “A alegria do Evangelho”. </a:t>
            </a:r>
            <a:r>
              <a:rPr lang="pt-BR" sz="2400" dirty="0" smtClean="0"/>
              <a:t>Em latim: “</a:t>
            </a:r>
            <a:r>
              <a:rPr lang="pt-BR" sz="2400" dirty="0" err="1" smtClean="0"/>
              <a:t>Evangelii</a:t>
            </a:r>
            <a:r>
              <a:rPr lang="pt-BR" sz="2400" dirty="0" smtClean="0"/>
              <a:t> </a:t>
            </a:r>
            <a:r>
              <a:rPr lang="pt-BR" sz="2400" dirty="0" err="1" smtClean="0"/>
              <a:t>Gaudium</a:t>
            </a:r>
            <a:r>
              <a:rPr lang="pt-BR" sz="2400" dirty="0" smtClean="0"/>
              <a:t>”, com a sigla </a:t>
            </a:r>
            <a:r>
              <a:rPr lang="pt-BR" sz="2400" i="1" dirty="0" smtClean="0"/>
              <a:t>EG</a:t>
            </a:r>
            <a:r>
              <a:rPr lang="pt-BR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Este documento recolhe as contribuições do Sínodo dos Bispos de 2012 sobre a Nova Evangelização e dá orientações concretas para a Pastoral. </a:t>
            </a:r>
            <a:r>
              <a:rPr lang="pt-BR" dirty="0"/>
              <a:t>É</a:t>
            </a:r>
            <a:r>
              <a:rPr lang="pt-BR" dirty="0" smtClean="0"/>
              <a:t> muito importante para você que contribui na ação evangelizadora.</a:t>
            </a:r>
            <a:endParaRPr lang="pt-BR" dirty="0"/>
          </a:p>
        </p:txBody>
      </p:sp>
      <p:pic>
        <p:nvPicPr>
          <p:cNvPr id="2052" name="Picture 4" descr="http://imagens5.publico.pt/imagens.aspx/798605?tp=UH&amp;db=IMAGENS&amp;w=7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336704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1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95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(4) Frutificar</a:t>
            </a:r>
            <a:r>
              <a:rPr lang="pt-BR" sz="3600" dirty="0"/>
              <a:t>: o </a:t>
            </a:r>
            <a:r>
              <a:rPr lang="pt-BR" sz="3600" dirty="0" smtClean="0"/>
              <a:t>missionário/a </a:t>
            </a:r>
            <a:r>
              <a:rPr lang="pt-BR" sz="3600" dirty="0"/>
              <a:t>mantém-se </a:t>
            </a:r>
            <a:r>
              <a:rPr lang="pt-BR" sz="3600" dirty="0" smtClean="0"/>
              <a:t>atento </a:t>
            </a:r>
            <a:r>
              <a:rPr lang="pt-BR" sz="3600" dirty="0"/>
              <a:t>aos frutos, porque o Senhor a quer fecunda. Cuida do trigo e não perde a paz por causa do joio. Encontra o modo para que a Palavra se encarne na situação concreta e dê frutos de vida nova, apesar de imperfeitos.</a:t>
            </a:r>
          </a:p>
        </p:txBody>
      </p:sp>
    </p:spTree>
    <p:extLst>
      <p:ext uri="{BB962C8B-B14F-4D97-AF65-F5344CB8AC3E}">
        <p14:creationId xmlns:p14="http://schemas.microsoft.com/office/powerpoint/2010/main" val="32607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28800"/>
            <a:ext cx="7776864" cy="595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dirty="0"/>
              <a:t>5) Festejar:</a:t>
            </a:r>
            <a:r>
              <a:rPr lang="pt-BR" sz="3600" dirty="0"/>
              <a:t> os evangelizadores, cheios de alegria, sabem sempre festejar: </a:t>
            </a:r>
            <a:r>
              <a:rPr lang="pt-BR" sz="3600" dirty="0" smtClean="0"/>
              <a:t>celebram cada </a:t>
            </a:r>
            <a:r>
              <a:rPr lang="pt-BR" sz="3600" dirty="0"/>
              <a:t>pequena vitória, cada passo dado. E se alimentam da liturgia.</a:t>
            </a:r>
          </a:p>
        </p:txBody>
      </p:sp>
    </p:spTree>
    <p:extLst>
      <p:ext uri="{BB962C8B-B14F-4D97-AF65-F5344CB8AC3E}">
        <p14:creationId xmlns:p14="http://schemas.microsoft.com/office/powerpoint/2010/main" val="24720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61697"/>
            <a:ext cx="8229600" cy="59046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dirty="0" smtClean="0"/>
              <a:t>Recordemos as cinco atitudes que marcam os evangelizadores e também a comunidade de discípulos missionários de Jesus: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b="1" dirty="0"/>
              <a:t>Tomar a iniciativa (ir na frente),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b="1" dirty="0"/>
              <a:t>Envolver-se,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b="1" dirty="0"/>
              <a:t>Acompanhar,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b="1" dirty="0"/>
              <a:t>Frutificar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b="1" dirty="0"/>
              <a:t>Festejar.</a:t>
            </a:r>
          </a:p>
          <a:p>
            <a:pPr>
              <a:spcBef>
                <a:spcPts val="0"/>
              </a:spcBef>
            </a:pPr>
            <a:r>
              <a:rPr lang="pt-BR" dirty="0" smtClean="0"/>
              <a:t>Qual delas você e sua comunidade cultivam com mais intensidade? Qual delas vocês devem desenvolver?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411760" y="260648"/>
            <a:ext cx="4464496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PARA REFLETIR EM GRUPO</a:t>
            </a:r>
          </a:p>
        </p:txBody>
      </p:sp>
    </p:spTree>
    <p:extLst>
      <p:ext uri="{BB962C8B-B14F-4D97-AF65-F5344CB8AC3E}">
        <p14:creationId xmlns:p14="http://schemas.microsoft.com/office/powerpoint/2010/main" val="14882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5617"/>
            <a:ext cx="8784976" cy="33123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Papa Francisco sabe </a:t>
            </a:r>
            <a:r>
              <a:rPr lang="pt-BR" dirty="0"/>
              <a:t>que </a:t>
            </a:r>
            <a:r>
              <a:rPr lang="pt-BR" dirty="0" smtClean="0"/>
              <a:t>hoje </a:t>
            </a:r>
            <a:r>
              <a:rPr lang="pt-BR" dirty="0"/>
              <a:t>os documentos não suscitam o mesmo interesse que noutras </a:t>
            </a:r>
            <a:r>
              <a:rPr lang="pt-BR" dirty="0" smtClean="0"/>
              <a:t>épocas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/>
              <a:t>rapidamente </a:t>
            </a:r>
            <a:r>
              <a:rPr lang="pt-BR" dirty="0" smtClean="0"/>
              <a:t>são esquecidos</a:t>
            </a:r>
            <a:r>
              <a:rPr lang="pt-BR" dirty="0"/>
              <a:t>. Apesar </a:t>
            </a:r>
            <a:r>
              <a:rPr lang="pt-BR" dirty="0" smtClean="0"/>
              <a:t>disso, ele sublinha: </a:t>
            </a:r>
            <a:r>
              <a:rPr lang="pt-BR" b="1" i="1" dirty="0" smtClean="0"/>
              <a:t>o que </a:t>
            </a:r>
            <a:r>
              <a:rPr lang="pt-BR" b="1" i="1" dirty="0"/>
              <a:t>expresso </a:t>
            </a:r>
            <a:r>
              <a:rPr lang="pt-BR" b="1" i="1" dirty="0" smtClean="0"/>
              <a:t>aqui </a:t>
            </a:r>
            <a:r>
              <a:rPr lang="pt-BR" b="1" i="1" dirty="0"/>
              <a:t>possui um significado programático e tem consequências </a:t>
            </a:r>
            <a:r>
              <a:rPr lang="pt-BR" b="1" i="1" dirty="0" smtClean="0"/>
              <a:t>importantes (EG 25)</a:t>
            </a:r>
            <a:r>
              <a:rPr lang="pt-BR" dirty="0" smtClean="0"/>
              <a:t>.</a:t>
            </a:r>
          </a:p>
        </p:txBody>
      </p:sp>
      <p:pic>
        <p:nvPicPr>
          <p:cNvPr id="6146" name="Picture 2" descr="C:\Users\Public\Pictures\papa francisc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067785"/>
            <a:ext cx="6912767" cy="3634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882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290601"/>
            <a:ext cx="8784976" cy="35673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i="1" dirty="0" smtClean="0"/>
              <a:t>Espero </a:t>
            </a:r>
            <a:r>
              <a:rPr lang="pt-BR" i="1" dirty="0"/>
              <a:t>que todas as comunidades se esforcem por atuar os meios necessários para avançar no caminho duma conversão </a:t>
            </a:r>
            <a:r>
              <a:rPr lang="pt-BR" b="1" i="1" dirty="0"/>
              <a:t>pastoral e missionária</a:t>
            </a:r>
            <a:r>
              <a:rPr lang="pt-BR" i="1" dirty="0"/>
              <a:t>, que não pode deixar as coisas como estão. </a:t>
            </a:r>
            <a:r>
              <a:rPr lang="pt-BR" i="1" dirty="0" smtClean="0"/>
              <a:t>Não basta </a:t>
            </a:r>
            <a:r>
              <a:rPr lang="pt-BR" i="1" dirty="0"/>
              <a:t>uma </a:t>
            </a:r>
            <a:r>
              <a:rPr lang="pt-BR" i="1" dirty="0" smtClean="0"/>
              <a:t>simples administração. E sim, estar </a:t>
            </a:r>
            <a:r>
              <a:rPr lang="pt-BR" i="1" dirty="0"/>
              <a:t>em </a:t>
            </a:r>
            <a:r>
              <a:rPr lang="pt-BR" i="1" dirty="0" smtClean="0"/>
              <a:t>estado </a:t>
            </a:r>
            <a:r>
              <a:rPr lang="pt-BR" i="1" dirty="0"/>
              <a:t>permanente de </a:t>
            </a:r>
            <a:r>
              <a:rPr lang="pt-BR" i="1" dirty="0" smtClean="0"/>
              <a:t>missão, </a:t>
            </a:r>
            <a:r>
              <a:rPr lang="pt-BR" i="1" dirty="0"/>
              <a:t>em todas as regiões da </a:t>
            </a:r>
            <a:r>
              <a:rPr lang="pt-BR" i="1" dirty="0" smtClean="0"/>
              <a:t>terra (EG 25).</a:t>
            </a:r>
            <a:endParaRPr lang="pt-BR" i="1" dirty="0"/>
          </a:p>
          <a:p>
            <a:pPr>
              <a:spcBef>
                <a:spcPts val="0"/>
              </a:spcBef>
            </a:pPr>
            <a:endParaRPr lang="pt-BR" dirty="0"/>
          </a:p>
        </p:txBody>
      </p:sp>
      <p:pic>
        <p:nvPicPr>
          <p:cNvPr id="7170" name="Picture 2" descr="C:\Users\Public\Pictures\fano\f29 comunidade caminho com jes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Francisco apela a cada cristão, e sobretudo para aqueles e aquelas que atuam na evangelização. Não dá mais para repetir as coisas que a gente sempre fez. E este apelo se estende também à Instituição. Como comunidade, que tem estruturas e formas de exercício do poder, a Igreja precisa estar em contínua mudança, para se aproximar do ideal que Jesus tem para ela. Essa renovação deve-se realizar logo e vai atingir simultaneamente muitos aspectos. É uma </a:t>
            </a:r>
            <a:r>
              <a:rPr lang="pt-BR" b="1" dirty="0" smtClean="0"/>
              <a:t>conversão pastoral</a:t>
            </a:r>
            <a:r>
              <a:rPr lang="pt-BR" dirty="0" smtClean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31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papa francisco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17" y="548680"/>
            <a:ext cx="3121884" cy="589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 explicativo retangular com cantos arredondados 1"/>
          <p:cNvSpPr/>
          <p:nvPr/>
        </p:nvSpPr>
        <p:spPr>
          <a:xfrm>
            <a:off x="179512" y="220971"/>
            <a:ext cx="4968552" cy="6264697"/>
          </a:xfrm>
          <a:prstGeom prst="wedgeRoundRectCallout">
            <a:avLst>
              <a:gd name="adj1" fmla="val 69233"/>
              <a:gd name="adj2" fmla="val -610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3200" i="1" dirty="0">
                <a:solidFill>
                  <a:prstClr val="black"/>
                </a:solidFill>
              </a:rPr>
              <a:t>Sonho com uma opção missionária capaz de transformar tudo, para que os costumes, os estilos, os horários, a linguagem e toda a estrutura eclesial se tornem um canal destinado mais à evangelização do mundo atual do que a </a:t>
            </a:r>
            <a:r>
              <a:rPr lang="pt-BR" sz="3200" i="1" dirty="0" err="1">
                <a:solidFill>
                  <a:prstClr val="black"/>
                </a:solidFill>
              </a:rPr>
              <a:t>auto-preservação</a:t>
            </a:r>
            <a:r>
              <a:rPr lang="pt-BR" sz="3200" i="1" dirty="0">
                <a:solidFill>
                  <a:prstClr val="black"/>
                </a:solidFill>
              </a:rPr>
              <a:t> (EG 27). </a:t>
            </a:r>
          </a:p>
        </p:txBody>
      </p:sp>
    </p:spTree>
    <p:extLst>
      <p:ext uri="{BB962C8B-B14F-4D97-AF65-F5344CB8AC3E}">
        <p14:creationId xmlns:p14="http://schemas.microsoft.com/office/powerpoint/2010/main" val="30431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/>
              <a:t>A partir de sua prática pastoral, que aspectos devem mudar </a:t>
            </a:r>
            <a:r>
              <a:rPr lang="pt-BR" sz="3600" dirty="0"/>
              <a:t>na Igreja (os costumes, os estilos, os horários, a </a:t>
            </a:r>
            <a:r>
              <a:rPr lang="pt-BR" sz="3600" dirty="0" smtClean="0"/>
              <a:t>linguagem, a </a:t>
            </a:r>
            <a:r>
              <a:rPr lang="pt-BR" sz="3600" dirty="0"/>
              <a:t>estrutura </a:t>
            </a:r>
            <a:r>
              <a:rPr lang="pt-BR" sz="3600" dirty="0" smtClean="0"/>
              <a:t>eclesial) para torná-la um canal mais destinado à evangelização do que à sua sobrevivência?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2411760" y="548680"/>
            <a:ext cx="4464496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PARA REFLETIR EM GRUPO</a:t>
            </a:r>
          </a:p>
        </p:txBody>
      </p:sp>
    </p:spTree>
    <p:extLst>
      <p:ext uri="{BB962C8B-B14F-4D97-AF65-F5344CB8AC3E}">
        <p14:creationId xmlns:p14="http://schemas.microsoft.com/office/powerpoint/2010/main" val="20074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0280" y="764704"/>
            <a:ext cx="4896543" cy="68246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i="1" dirty="0" smtClean="0"/>
              <a:t>A </a:t>
            </a:r>
            <a:r>
              <a:rPr lang="pt-BR" i="1" dirty="0"/>
              <a:t>reforma das estruturas, que a conversão pastoral </a:t>
            </a:r>
            <a:r>
              <a:rPr lang="pt-BR" i="1" dirty="0" smtClean="0"/>
              <a:t>exige, visa </a:t>
            </a:r>
            <a:r>
              <a:rPr lang="pt-BR" i="1" dirty="0"/>
              <a:t>fazer com que todas </a:t>
            </a:r>
            <a:r>
              <a:rPr lang="pt-BR" i="1" dirty="0" smtClean="0"/>
              <a:t>as instâncias </a:t>
            </a:r>
            <a:r>
              <a:rPr lang="pt-BR" i="1" dirty="0"/>
              <a:t>se tornem mais missionárias, que a </a:t>
            </a:r>
            <a:r>
              <a:rPr lang="pt-BR" i="1" dirty="0" smtClean="0"/>
              <a:t>ação pastoral </a:t>
            </a:r>
            <a:r>
              <a:rPr lang="pt-BR" i="1" dirty="0"/>
              <a:t>seja mais comunicativa e aberta, que coloque os agentes pastorais em atitude constante de </a:t>
            </a:r>
            <a:r>
              <a:rPr lang="pt-BR" i="1" dirty="0" smtClean="0"/>
              <a:t>“saída” (EG 27)</a:t>
            </a:r>
            <a:endParaRPr lang="pt-BR" i="1" dirty="0"/>
          </a:p>
        </p:txBody>
      </p:sp>
      <p:pic>
        <p:nvPicPr>
          <p:cNvPr id="2050" name="Picture 2" descr="C:\Users\Public\Pictures\fano\f51 anunciar jesus em comun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" y="874520"/>
            <a:ext cx="3920167" cy="47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11256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Deixemos ressoar estas palavras no nosso coração e na nossa mente: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dirty="0" smtClean="0"/>
              <a:t>Entrar num processo de conversão pastoral, que mude pequenas e grandes coisas.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dirty="0" smtClean="0"/>
              <a:t>Que as nossas estruturas de Igreja se destinem à evangelização, e não </a:t>
            </a:r>
            <a:r>
              <a:rPr lang="pt-BR" dirty="0"/>
              <a:t>à</a:t>
            </a:r>
            <a:r>
              <a:rPr lang="pt-BR" dirty="0" smtClean="0"/>
              <a:t> mera continuidade de si mesma.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pt-BR" dirty="0" smtClean="0"/>
              <a:t>Olhar menos para nós, para nossa instituição, e mais para o mundo, para nossos interlocutores, que buscam a Deus.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pt-BR" dirty="0" smtClean="0"/>
          </a:p>
          <a:p>
            <a:pPr>
              <a:spcBef>
                <a:spcPts val="0"/>
              </a:spcBef>
              <a:buFontTx/>
              <a:buChar char="-"/>
            </a:pP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411760" y="548680"/>
            <a:ext cx="4464496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PARA </a:t>
            </a:r>
            <a:r>
              <a:rPr lang="pt-BR" dirty="0" smtClean="0"/>
              <a:t>MEDITAR......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01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07904" y="476672"/>
            <a:ext cx="5184576" cy="62646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3400" dirty="0" smtClean="0"/>
              <a:t>Papa Francisco não tem a pretensão de dar uma palavra definitiva ou completa (EG 16), mas sim iluminar e abrir caminhos para a Igreja nos próximos anos (EG 1). Ele acredita na descentralização do poder na Igreja e a participação de bispos, padres, religiosos, leigos e leigas (EG 16).</a:t>
            </a:r>
            <a:endParaRPr lang="pt-BR" sz="3400" dirty="0"/>
          </a:p>
        </p:txBody>
      </p:sp>
      <p:pic>
        <p:nvPicPr>
          <p:cNvPr id="2050" name="Picture 2" descr="C:\Users\Public\Pictures\imagens vaticano II\igreja comunidad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3843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9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0634" y="1628800"/>
            <a:ext cx="3880526" cy="45886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 smtClean="0"/>
              <a:t>Fonte: Exortação Apostólica “Alegria do Evangelho”, do Papa Francisco.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Organização e comentário: Afonso Murad. </a:t>
            </a:r>
            <a:r>
              <a:rPr lang="pt-BR" sz="1800" dirty="0" smtClean="0"/>
              <a:t>Teólogo. Bolsista de produtividade em pesquisa do CNPq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Imagens: Fano (</a:t>
            </a:r>
            <a:r>
              <a:rPr lang="pt-BR" dirty="0"/>
              <a:t>E</a:t>
            </a:r>
            <a:r>
              <a:rPr lang="pt-BR" dirty="0" smtClean="0"/>
              <a:t>spanha) e da Internet</a:t>
            </a:r>
          </a:p>
          <a:p>
            <a:pPr marL="0" indent="0">
              <a:buNone/>
            </a:pPr>
            <a:endParaRPr lang="pt-BR" sz="2600" dirty="0" smtClean="0">
              <a:hlinkClick r:id=""/>
            </a:endParaRPr>
          </a:p>
          <a:p>
            <a:pPr marL="0" indent="0">
              <a:buNone/>
            </a:pPr>
            <a:r>
              <a:rPr lang="pt-BR" sz="2600" dirty="0" smtClean="0">
                <a:hlinkClick r:id=""/>
              </a:rPr>
              <a:t>murad4@hotmail.com</a:t>
            </a:r>
            <a:endParaRPr lang="pt-BR" sz="2600" dirty="0"/>
          </a:p>
          <a:p>
            <a:pPr marL="0" indent="0">
              <a:buNone/>
            </a:pPr>
            <a:r>
              <a:rPr lang="pt-BR" sz="2600" dirty="0" err="1" smtClean="0"/>
              <a:t>Disponivel</a:t>
            </a:r>
            <a:r>
              <a:rPr lang="pt-BR" sz="2600" dirty="0" smtClean="0"/>
              <a:t> em: afonsomurad.blogspot.com</a:t>
            </a:r>
          </a:p>
          <a:p>
            <a:pPr marL="0" indent="0" algn="r">
              <a:buNone/>
            </a:pPr>
            <a:endParaRPr lang="pt-BR" dirty="0"/>
          </a:p>
        </p:txBody>
      </p:sp>
      <p:pic>
        <p:nvPicPr>
          <p:cNvPr id="1026" name="Picture 2" descr="C:\Users\Public\Pictures\fano\f33 igreja lu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628800"/>
            <a:ext cx="4132611" cy="458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em elipse 1"/>
          <p:cNvSpPr/>
          <p:nvPr/>
        </p:nvSpPr>
        <p:spPr>
          <a:xfrm>
            <a:off x="2790394" y="0"/>
            <a:ext cx="7254214" cy="6858000"/>
          </a:xfrm>
          <a:prstGeom prst="wedgeEllipseCallout">
            <a:avLst>
              <a:gd name="adj1" fmla="val -59754"/>
              <a:gd name="adj2" fmla="val 69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800" i="1" dirty="0" smtClean="0">
                <a:solidFill>
                  <a:schemeClr val="tx2"/>
                </a:solidFill>
              </a:rPr>
              <a:t>  Consultei </a:t>
            </a:r>
            <a:r>
              <a:rPr lang="pt-BR" sz="2800" i="1" dirty="0">
                <a:solidFill>
                  <a:schemeClr val="tx2"/>
                </a:solidFill>
              </a:rPr>
              <a:t>várias pessoas e pretendo exprimir as preocupações que me movem neste momento concreto da obra evangelizadora da Igreja. Os temas relacionados com a evangelização no mundo atual são inumeráveis. Mas renunciei a tratar detalhadamente estas questões, que devem ser objeto de estudo e aprofundamento (..) principalmente nas Igrejas locais </a:t>
            </a:r>
            <a:r>
              <a:rPr lang="pt-BR" sz="2800" i="1" dirty="0" smtClean="0">
                <a:solidFill>
                  <a:schemeClr val="tx2"/>
                </a:solidFill>
              </a:rPr>
              <a:t> (</a:t>
            </a:r>
            <a:r>
              <a:rPr lang="pt-BR" sz="2800" i="1" dirty="0">
                <a:solidFill>
                  <a:schemeClr val="tx2"/>
                </a:solidFill>
              </a:rPr>
              <a:t>EG 16)</a:t>
            </a:r>
            <a:r>
              <a:rPr lang="pt-BR" sz="28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26" name="Picture 2" descr="C:\Users\Public\Pictures\papa francisco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" y="1628800"/>
            <a:ext cx="2376263" cy="4797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606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3400" dirty="0" smtClean="0"/>
              <a:t>Francisco propõe “algumas </a:t>
            </a:r>
            <a:r>
              <a:rPr lang="pt-BR" sz="3400" dirty="0"/>
              <a:t>diretrizes </a:t>
            </a:r>
            <a:r>
              <a:rPr lang="pt-BR" sz="3400" dirty="0" smtClean="0"/>
              <a:t>para </a:t>
            </a:r>
            <a:r>
              <a:rPr lang="pt-BR" sz="3400" dirty="0"/>
              <a:t>encorajar e orientar, em toda a Igreja, uma nova etapa evangelizadora, cheia de ardor e </a:t>
            </a:r>
            <a:r>
              <a:rPr lang="pt-BR" sz="3400" dirty="0" smtClean="0"/>
              <a:t>dinamismo (..) com </a:t>
            </a:r>
            <a:r>
              <a:rPr lang="pt-BR" sz="3400" dirty="0"/>
              <a:t>base </a:t>
            </a:r>
            <a:r>
              <a:rPr lang="pt-BR" sz="3400" dirty="0" smtClean="0"/>
              <a:t>na </a:t>
            </a:r>
            <a:r>
              <a:rPr lang="pt-BR" sz="3400" dirty="0"/>
              <a:t>Constituição dogmática </a:t>
            </a:r>
            <a:r>
              <a:rPr lang="pt-BR" sz="3400" i="1" dirty="0" err="1"/>
              <a:t>Lumen</a:t>
            </a:r>
            <a:r>
              <a:rPr lang="pt-BR" sz="3400" i="1" dirty="0"/>
              <a:t> </a:t>
            </a:r>
            <a:r>
              <a:rPr lang="pt-BR" sz="3400" i="1" dirty="0" smtClean="0"/>
              <a:t>Gentium do Vaticano II (EG 17).</a:t>
            </a:r>
          </a:p>
          <a:p>
            <a:pPr>
              <a:spcBef>
                <a:spcPts val="0"/>
              </a:spcBef>
            </a:pPr>
            <a:r>
              <a:rPr lang="pt-BR" sz="3400" dirty="0" smtClean="0"/>
              <a:t>Escolhe sete temas que tem “relevante incidência prática na missão atual da Igreja” (EG 18). São eles: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20540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400" i="1" dirty="0" smtClean="0"/>
              <a:t>A </a:t>
            </a:r>
            <a:r>
              <a:rPr lang="pt-BR" sz="3400" i="1" dirty="0"/>
              <a:t>reforma da Igreja em saída missionária.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400" i="1" dirty="0" smtClean="0"/>
              <a:t>As </a:t>
            </a:r>
            <a:r>
              <a:rPr lang="pt-BR" sz="3400" i="1" dirty="0"/>
              <a:t>tentações dos agentes pastorais.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400" i="1" dirty="0" smtClean="0"/>
              <a:t>A </a:t>
            </a:r>
            <a:r>
              <a:rPr lang="pt-BR" sz="3400" i="1" dirty="0"/>
              <a:t>Igreja vista como a totalidade do povo de Deus que evangeliza.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400" i="1" dirty="0" smtClean="0"/>
              <a:t>A </a:t>
            </a:r>
            <a:r>
              <a:rPr lang="pt-BR" sz="3400" i="1" dirty="0"/>
              <a:t>homilia e a sua preparação.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400" i="1" dirty="0" smtClean="0"/>
              <a:t>A </a:t>
            </a:r>
            <a:r>
              <a:rPr lang="pt-BR" sz="3400" i="1" dirty="0"/>
              <a:t>inclusão social dos pobres.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400" i="1" dirty="0" smtClean="0"/>
              <a:t>A </a:t>
            </a:r>
            <a:r>
              <a:rPr lang="pt-BR" sz="3400" i="1" dirty="0"/>
              <a:t>paz e o diálogo social.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400" i="1" dirty="0" smtClean="0"/>
              <a:t>As </a:t>
            </a:r>
            <a:r>
              <a:rPr lang="pt-BR" sz="3400" i="1" dirty="0"/>
              <a:t>motivações espirituais para o compromisso </a:t>
            </a:r>
            <a:r>
              <a:rPr lang="pt-BR" sz="3400" i="1" dirty="0" smtClean="0"/>
              <a:t>missionário (EG 17).</a:t>
            </a:r>
            <a:endParaRPr lang="pt-BR" sz="3400" i="1" dirty="0"/>
          </a:p>
        </p:txBody>
      </p:sp>
    </p:spTree>
    <p:extLst>
      <p:ext uri="{BB962C8B-B14F-4D97-AF65-F5344CB8AC3E}">
        <p14:creationId xmlns:p14="http://schemas.microsoft.com/office/powerpoint/2010/main" val="14882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 explicativo em elipse 5"/>
          <p:cNvSpPr/>
          <p:nvPr/>
        </p:nvSpPr>
        <p:spPr>
          <a:xfrm>
            <a:off x="2627784" y="-243408"/>
            <a:ext cx="7488832" cy="7383791"/>
          </a:xfrm>
          <a:prstGeom prst="wedgeEllipseCallout">
            <a:avLst>
              <a:gd name="adj1" fmla="val -58570"/>
              <a:gd name="adj2" fmla="val 182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pt-BR" sz="2600" i="1" dirty="0" smtClean="0"/>
              <a:t>Sejam </a:t>
            </a:r>
            <a:r>
              <a:rPr lang="pt-BR" sz="2600" i="1" dirty="0"/>
              <a:t>ousados e criativos nesta tarefa de repensar os objetivos, as estruturas, o estilo e os métodos evangelizadores das suas comunidades. Uma identificação dos fins, sem a busca comunitária dos meios para os alcançar, está condenada à mera fantasia</a:t>
            </a:r>
            <a:r>
              <a:rPr lang="pt-BR" sz="2600" i="1" dirty="0" smtClean="0"/>
              <a:t>. Apliquem, </a:t>
            </a:r>
            <a:r>
              <a:rPr lang="pt-BR" sz="2600" i="1" dirty="0"/>
              <a:t>com generosidade e coragem, as orientações deste documento, sem impedimentos nem </a:t>
            </a:r>
            <a:r>
              <a:rPr lang="pt-BR" sz="2600" i="1" dirty="0" smtClean="0"/>
              <a:t>receios (EV 33)</a:t>
            </a:r>
            <a:r>
              <a:rPr lang="pt-BR" sz="2400" i="1" dirty="0" smtClean="0"/>
              <a:t>. </a:t>
            </a:r>
            <a:endParaRPr lang="pt-BR" sz="2400" i="1" dirty="0"/>
          </a:p>
        </p:txBody>
      </p:sp>
      <p:pic>
        <p:nvPicPr>
          <p:cNvPr id="3074" name="Picture 2" descr="C:\Users\Public\Pictures\papa francisco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80728"/>
            <a:ext cx="2376264" cy="3947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916832"/>
            <a:ext cx="7704856" cy="31683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3600" dirty="0" smtClean="0"/>
              <a:t>Abordaremos aqui uns tópicos do capítulo 1º, que apresenta a necessidade da Igreja fazer um giro: sair de si e abrir-se ao mundo, em espírito missionário.</a:t>
            </a:r>
          </a:p>
          <a:p>
            <a:pPr marL="0" indent="0">
              <a:spcBef>
                <a:spcPts val="0"/>
              </a:spcBef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82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pt-BR" dirty="0" smtClean="0"/>
              <a:t>Jesus, a fonte de toda renovação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4"/>
            <a:ext cx="3960440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i="1" dirty="0"/>
              <a:t>Jesus Cristo </a:t>
            </a:r>
            <a:r>
              <a:rPr lang="pt-BR" i="1" dirty="0" smtClean="0"/>
              <a:t>surpreende-nos </a:t>
            </a:r>
            <a:r>
              <a:rPr lang="pt-BR" i="1" dirty="0"/>
              <a:t>com a sua constante criatividade divina. Sempre que procuramos voltar à fonte e recuperar o frescor original do Evangelho, despontam novas estradas, métodos criativos, outras formas de expressão, sinais mais eloquentes, palavras cheias de renovado significado para o mundo </a:t>
            </a:r>
            <a:r>
              <a:rPr lang="pt-BR" i="1" dirty="0" smtClean="0"/>
              <a:t>atual (EG 11)</a:t>
            </a:r>
            <a:endParaRPr lang="pt-BR" i="1" dirty="0"/>
          </a:p>
        </p:txBody>
      </p:sp>
      <p:pic>
        <p:nvPicPr>
          <p:cNvPr id="1027" name="Picture 3" descr="C:\Users\Public\Pictures\fano\f17 ver no espelho de jesus pe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268760"/>
            <a:ext cx="432047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1703</Words>
  <Application>Microsoft Office PowerPoint</Application>
  <PresentationFormat>Apresentação na tela (4:3)</PresentationFormat>
  <Paragraphs>72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 Igreja  “em saída”. Apelo do Papa Francisco em “A alegria do Evangelho”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Jesus, a fonte de toda renovação</vt:lpstr>
      <vt:lpstr>“A Igreja em saída”</vt:lpstr>
      <vt:lpstr>Qual o fundamento bíblico  da Igreja que sai de si para atuar no mundo?</vt:lpstr>
      <vt:lpstr>Fundamento bíblico da Igreja em missão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apelo à renovação da Igreja. Papa Francisco em: “A alegria do Evangelho”</dc:title>
  <dc:creator>murad</dc:creator>
  <cp:lastModifiedBy>murad</cp:lastModifiedBy>
  <cp:revision>95</cp:revision>
  <dcterms:created xsi:type="dcterms:W3CDTF">2014-03-24T00:23:43Z</dcterms:created>
  <dcterms:modified xsi:type="dcterms:W3CDTF">2014-08-18T21:49:31Z</dcterms:modified>
</cp:coreProperties>
</file>